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48.jpeg" ContentType="image/jpeg"/>
  <Override PartName="/ppt/media/image46.png" ContentType="image/png"/>
  <Override PartName="/ppt/media/image44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40.png" ContentType="image/png"/>
  <Override PartName="/ppt/media/image39.png" ContentType="image/png"/>
  <Override PartName="/ppt/media/image38.png" ContentType="image/png"/>
  <Override PartName="/ppt/media/image15.png" ContentType="image/png"/>
  <Override PartName="/ppt/media/image37.png" ContentType="image/png"/>
  <Override PartName="/ppt/media/image12.png" ContentType="image/png"/>
  <Override PartName="/ppt/media/image2.jpeg" ContentType="image/jpeg"/>
  <Override PartName="/ppt/media/image1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16.png" ContentType="image/png"/>
  <Override PartName="/ppt/media/image6.jpeg" ContentType="image/jpeg"/>
  <Override PartName="/ppt/media/image17.png" ContentType="image/png"/>
  <Override PartName="/ppt/media/image18.png" ContentType="image/png"/>
  <Override PartName="/ppt/media/image19.png" ContentType="image/png"/>
  <Override PartName="/ppt/media/image45.png" ContentType="image/png"/>
  <Override PartName="/ppt/media/image20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7.jpeg" ContentType="image/jpe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10.png" ContentType="image/png"/>
  <Override PartName="/ppt/media/image35.png" ContentType="image/png"/>
  <Override PartName="/ppt/media/image11.png" ContentType="image/png"/>
  <Override PartName="/ppt/media/image36.png" ContentType="image/png"/>
  <Override PartName="/ppt/media/image47.jpeg" ContentType="image/jpeg"/>
  <Override PartName="/ppt/media/image14.jpeg" ContentType="image/jpeg"/>
  <Override PartName="/ppt/media/image13.jpeg" ContentType="image/jpeg"/>
  <Override PartName="/ppt/media/image9.png" ContentType="image/png"/>
  <Override PartName="/ppt/media/image8.png" ContentType="image/png"/>
  <Override PartName="/ppt/media/image21.gif" ContentType="image/gif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8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2.xml" ContentType="application/vnd.openxmlformats-officedocument.presentationml.slide+xml"/>
  <Override PartName="/ppt/slides/slide45.xml" ContentType="application/vnd.openxmlformats-officedocument.presentationml.slide+xml"/>
  <Override PartName="/ppt/slides/slide20.xml" ContentType="application/vnd.openxmlformats-officedocument.presentationml.slide+xml"/>
  <Override PartName="/ppt/slides/slide46.xml" ContentType="application/vnd.openxmlformats-officedocument.presentationml.slide+xml"/>
  <Override PartName="/ppt/slides/slide21.xml" ContentType="application/vnd.openxmlformats-officedocument.presentationml.slide+xml"/>
  <Override PartName="/ppt/slides/slide47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3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_rels/slide44.xml.rels" ContentType="application/vnd.openxmlformats-package.relationships+xml"/>
  <Override PartName="/ppt/slides/_rels/slide43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34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3.xml.rels" ContentType="application/vnd.openxmlformats-package.relationships+xml"/>
  <Override PartName="/ppt/slides/_rels/slide3.xml.rels" ContentType="application/vnd.openxmlformats-package.relationships+xml"/>
  <Override PartName="/ppt/slides/_rels/slide45.xml.rels" ContentType="application/vnd.openxmlformats-package.relationships+xml"/>
  <Override PartName="/ppt/slides/_rels/slide4.xml.rels" ContentType="application/vnd.openxmlformats-package.relationships+xml"/>
  <Override PartName="/ppt/slides/_rels/slide35.xml.rels" ContentType="application/vnd.openxmlformats-package.relationships+xml"/>
  <Override PartName="/ppt/slides/_rels/slide5.xml.rels" ContentType="application/vnd.openxmlformats-package.relationships+xml"/>
  <Override PartName="/ppt/slides/_rels/slide36.xml.rels" ContentType="application/vnd.openxmlformats-package.relationships+xml"/>
  <Override PartName="/ppt/slides/_rels/slide6.xml.rels" ContentType="application/vnd.openxmlformats-package.relationships+xml"/>
  <Override PartName="/ppt/slides/_rels/slide17.xml.rels" ContentType="application/vnd.openxmlformats-package.relationships+xml"/>
  <Override PartName="/ppt/slides/_rels/slide46.xml.rels" ContentType="application/vnd.openxmlformats-package.relationships+xml"/>
  <Override PartName="/ppt/slides/_rels/slide18.xml.rels" ContentType="application/vnd.openxmlformats-package.relationships+xml"/>
  <Override PartName="/ppt/slides/_rels/slide47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30.xml.rels" ContentType="application/vnd.openxmlformats-package.relationships+xml"/>
  <Override PartName="/ppt/slides/_rels/slide25.xml.rels" ContentType="application/vnd.openxmlformats-package.relationships+xml"/>
  <Override PartName="/ppt/slides/_rels/slide31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32.xml.rels" ContentType="application/vnd.openxmlformats-package.relationships+xml"/>
  <Override PartName="/ppt/slides/_rels/slide28.xml.rels" ContentType="application/vnd.openxmlformats-package.relationships+xml"/>
  <Override PartName="/ppt/slides/_rels/slide10.xml.rels" ContentType="application/vnd.openxmlformats-package.relationships+xml"/>
  <Override PartName="/ppt/slides/_rels/slide29.xml.rels" ContentType="application/vnd.openxmlformats-package.relationships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50" Type="http://schemas.openxmlformats.org/officeDocument/2006/relationships/slide" Target="slides/slide46.xml"/><Relationship Id="rId51" Type="http://schemas.openxmlformats.org/officeDocument/2006/relationships/slide" Target="slides/slide4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</a:t>
            </a:r>
            <a:r>
              <a:rPr b="0" lang="en-US" sz="4400" spc="-1" strike="noStrike">
                <a:latin typeface="Arial"/>
              </a:rPr>
              <a:t>k to </a:t>
            </a:r>
            <a:r>
              <a:rPr b="0" lang="en-US" sz="4400" spc="-1" strike="noStrike">
                <a:latin typeface="Arial"/>
              </a:rPr>
              <a:t>edit </a:t>
            </a:r>
            <a:r>
              <a:rPr b="0" lang="en-US" sz="4400" spc="-1" strike="noStrike">
                <a:latin typeface="Arial"/>
              </a:rPr>
              <a:t>the </a:t>
            </a:r>
            <a:r>
              <a:rPr b="0" lang="en-US" sz="4400" spc="-1" strike="noStrike">
                <a:latin typeface="Arial"/>
              </a:rPr>
              <a:t>title </a:t>
            </a:r>
            <a:r>
              <a:rPr b="0" lang="en-US" sz="4400" spc="-1" strike="noStrike">
                <a:latin typeface="Arial"/>
              </a:rPr>
              <a:t>text </a:t>
            </a:r>
            <a:r>
              <a:rPr b="0" lang="en-US" sz="4400" spc="-1" strike="noStrike">
                <a:latin typeface="Arial"/>
              </a:rPr>
              <a:t>form</a:t>
            </a:r>
            <a:r>
              <a:rPr b="0" lang="en-US" sz="4400" spc="-1" strike="noStrike">
                <a:latin typeface="Arial"/>
              </a:rPr>
              <a:t>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1.gif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slideLayout" Target="../slideLayouts/slideLayout2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2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2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2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2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2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2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2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25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image" Target="../media/image48.jpeg"/><Relationship Id="rId3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0" y="0"/>
            <a:ext cx="9141840" cy="144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d09502"/>
                </a:solidFill>
                <a:latin typeface="Calibri"/>
                <a:ea typeface="DejaVu Sans"/>
              </a:rPr>
              <a:t>BEZBEDNOST INFORMACIONIH SISTEMA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1378080" y="5414040"/>
            <a:ext cx="6398640" cy="60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558ed5"/>
                </a:solidFill>
                <a:latin typeface="Calibri"/>
                <a:ea typeface="DejaVu Sans"/>
              </a:rPr>
              <a:t>2. TEMA</a:t>
            </a:r>
            <a:endParaRPr b="0" lang="en-US" sz="36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457200" y="0"/>
            <a:ext cx="8227440" cy="5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TEST LOZINKE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36" name="Picture 2" descr=""/>
          <p:cNvPicPr/>
          <p:nvPr/>
        </p:nvPicPr>
        <p:blipFill>
          <a:blip r:embed="rId1"/>
          <a:stretch/>
        </p:blipFill>
        <p:spPr>
          <a:xfrm>
            <a:off x="31680" y="1371600"/>
            <a:ext cx="9110160" cy="38840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07" dur="indefinite" restart="never" nodeType="tmRoot">
          <p:childTnLst>
            <p:seq>
              <p:cTn id="10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457200" y="0"/>
            <a:ext cx="8227440" cy="5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TEST LOZINKE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38" name="Picture 2" descr=""/>
          <p:cNvPicPr/>
          <p:nvPr/>
        </p:nvPicPr>
        <p:blipFill>
          <a:blip r:embed="rId1"/>
          <a:stretch/>
        </p:blipFill>
        <p:spPr>
          <a:xfrm>
            <a:off x="0" y="914400"/>
            <a:ext cx="9141840" cy="47934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09" dur="indefinite" restart="never" nodeType="tmRoot">
          <p:childTnLst>
            <p:seq>
              <p:cTn id="1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0" y="0"/>
            <a:ext cx="9141840" cy="5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PRAVILA PROTIV JAKE LOZINKE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0" y="914400"/>
            <a:ext cx="9141840" cy="66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JEDNA REČ IZ REČNIKA</a:t>
            </a:r>
            <a:endParaRPr b="0" lang="en-US" sz="48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PRIMERI “JAKIH LOZINKI” SA INTERNETA</a:t>
            </a:r>
            <a:endParaRPr b="0" lang="en-US" sz="48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POZNATI LIČNI PODACI (IMENA, NADIMCI, DATUMI ROĐENjA, IMENA KUĆNIH LjUBIMACA...)</a:t>
            </a:r>
            <a:endParaRPr b="0" lang="en-US" sz="48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1" lang="en-US" sz="48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b="1" lang="en-US" sz="4800" spc="-1" strike="noStrike">
                <a:solidFill>
                  <a:srgbClr val="ffffff"/>
                </a:solidFill>
                <a:latin typeface="Calibri"/>
                <a:ea typeface="DejaVu Sans"/>
              </a:rPr>
              <a:t>OPŠTEPOZNATE SKRAĆENICE</a:t>
            </a:r>
            <a:endParaRPr b="0" lang="en-US" sz="4800" spc="-1" strike="noStrike">
              <a:latin typeface="Arial"/>
            </a:endParaRPr>
          </a:p>
        </p:txBody>
      </p:sp>
    </p:spTree>
  </p:cSld>
  <p:timing>
    <p:tnLst>
      <p:par>
        <p:cTn id="111" dur="indefinite" restart="never" nodeType="tmRoot">
          <p:childTnLst>
            <p:seq>
              <p:cTn id="112" dur="indefinite" nodeType="mainSeq">
                <p:childTnLst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7" dur="2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67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2" dur="2000"/>
                                        <p:tgtEl>
                                          <p:spTgt spid="140">
                                            <p:txEl>
                                              <p:pRg st="167" end="1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67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7" dur="2000"/>
                                        <p:tgtEl>
                                          <p:spTgt spid="140">
                                            <p:txEl>
                                              <p:pRg st="167" end="1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67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2" dur="2000"/>
                                        <p:tgtEl>
                                          <p:spTgt spid="140">
                                            <p:txEl>
                                              <p:pRg st="167" end="1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0" y="0"/>
            <a:ext cx="9141840" cy="5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PRAVILA PROTIV JAKE LOZINKE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0" y="914400"/>
            <a:ext cx="9141840" cy="593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OBRASCI TASTATURE (QWERTY, ZXCVB…)</a:t>
            </a:r>
            <a:endParaRPr b="0" lang="en-US" sz="48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NUMERIČKE SEKVENCE (123456, 654321...)</a:t>
            </a:r>
            <a:endParaRPr b="0" lang="en-US" sz="48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KRATKI PONAVLjAJUĆI OBRASCI (ABC123, AAABBB, 123123, </a:t>
            </a:r>
            <a:r>
              <a:rPr b="1" lang="en-US" sz="4800" spc="-1" strike="noStrike">
                <a:solidFill>
                  <a:srgbClr val="ffffff"/>
                </a:solidFill>
                <a:latin typeface="Calibri"/>
                <a:ea typeface="DejaVu Sans"/>
              </a:rPr>
              <a:t>MMM333...)</a:t>
            </a:r>
            <a:endParaRPr b="0" lang="en-US" sz="4800" spc="-1" strike="noStrike">
              <a:latin typeface="Arial"/>
            </a:endParaRPr>
          </a:p>
        </p:txBody>
      </p:sp>
      <p:pic>
        <p:nvPicPr>
          <p:cNvPr id="143" name="Picture 2" descr=""/>
          <p:cNvPicPr/>
          <p:nvPr/>
        </p:nvPicPr>
        <p:blipFill>
          <a:blip r:embed="rId1"/>
          <a:stretch/>
        </p:blipFill>
        <p:spPr>
          <a:xfrm>
            <a:off x="0" y="762120"/>
            <a:ext cx="9141840" cy="6110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3" dur="indefinite" restart="never" nodeType="tmRoot">
          <p:childTnLst>
            <p:seq>
              <p:cTn id="134" dur="indefinite" nodeType="mainSeq">
                <p:childTnLst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9" dur="2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41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4" dur="2000"/>
                                        <p:tgtEl>
                                          <p:spTgt spid="142">
                                            <p:txEl>
                                              <p:pRg st="141" end="1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41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9" dur="2000"/>
                                        <p:tgtEl>
                                          <p:spTgt spid="142">
                                            <p:txEl>
                                              <p:pRg st="141" end="1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4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457200" y="0"/>
            <a:ext cx="8227440" cy="5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PRAVILA TAJNOSTI LOZINKE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0" y="609480"/>
            <a:ext cx="9141840" cy="4475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r>
              <a:rPr b="0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NE SAOPŠTAVAJTE </a:t>
            </a:r>
            <a:r>
              <a:rPr b="0" lang="en-US" sz="3200" spc="-1" strike="noStrike">
                <a:solidFill>
                  <a:srgbClr val="ff0000"/>
                </a:solidFill>
                <a:latin typeface="Arial Black"/>
                <a:ea typeface="DejaVu Sans"/>
              </a:rPr>
              <a:t>NIKOME</a:t>
            </a:r>
            <a:r>
              <a:rPr b="0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 SVOJE LOZINKE (CIMERIMA, KOLEGAMA, SUPRUŽNICIMA, DECI)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r>
              <a:rPr b="0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AKO MORATE POVREMENO DA OMOGUĆITE DRUGOJ OSOBI PRISTUP VAŠEM NALOGU, PRVO PROMENITE LOZINKU, PA JE POSLE “VRATITE”.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r>
              <a:rPr b="0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NIKADA NE ZAPISUJTE LOZINKU NAROČITO NE NA/BLIZU MESTA VAŽENjA ISTE.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46" name="Picture 2" descr=""/>
          <p:cNvPicPr/>
          <p:nvPr/>
        </p:nvPicPr>
        <p:blipFill>
          <a:blip r:embed="rId1"/>
          <a:stretch/>
        </p:blipFill>
        <p:spPr>
          <a:xfrm>
            <a:off x="2057400" y="662400"/>
            <a:ext cx="5560560" cy="6193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5" dur="indefinite" restart="never" nodeType="tmRoot">
          <p:childTnLst>
            <p:seq>
              <p:cTn id="156" dur="indefinite" nodeType="mainSeq">
                <p:childTnLst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6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nodeType="clickEffect" fill="hold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in">
                                      <p:cBhvr additive="repl">
                                        <p:cTn id="16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9" dur="2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66" end="2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4" dur="2000"/>
                                        <p:tgtEl>
                                          <p:spTgt spid="145">
                                            <p:txEl>
                                              <p:pRg st="266" end="2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66" end="2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9" dur="2000"/>
                                        <p:tgtEl>
                                          <p:spTgt spid="145">
                                            <p:txEl>
                                              <p:pRg st="266" end="2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457200" y="0"/>
            <a:ext cx="8227440" cy="5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PRAVILA TAJNOSTI LOZINKE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0" y="609480"/>
            <a:ext cx="9141840" cy="4475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NEMOJTE NIKADA ČUVATI SVOJE LOZINKE NA RAČUNARU/TELEFONU U TEKSTUALNIM FAJLOVIMA ILI DOKUMENTIMA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NIKADA NE ŠALjITE SVOJE LOZINKE PREKO NEZAŠTIĆENE KONEKCIJE, KAO I NEZAŠTIĆENOG EMAIL-A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REDOVNO, NE REĐE OD 6 MESECI MENjAJTE SVOJE LOZINKE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49" name="Picture 3" descr=""/>
          <p:cNvPicPr/>
          <p:nvPr/>
        </p:nvPicPr>
        <p:blipFill>
          <a:blip r:embed="rId1"/>
          <a:stretch/>
        </p:blipFill>
        <p:spPr>
          <a:xfrm>
            <a:off x="0" y="533520"/>
            <a:ext cx="4264920" cy="6371640"/>
          </a:xfrm>
          <a:prstGeom prst="rect">
            <a:avLst/>
          </a:prstGeom>
          <a:ln w="9360">
            <a:noFill/>
          </a:ln>
        </p:spPr>
      </p:pic>
      <p:pic>
        <p:nvPicPr>
          <p:cNvPr id="150" name="Picture 4" descr=""/>
          <p:cNvPicPr/>
          <p:nvPr/>
        </p:nvPicPr>
        <p:blipFill>
          <a:blip r:embed="rId2"/>
          <a:stretch/>
        </p:blipFill>
        <p:spPr>
          <a:xfrm>
            <a:off x="4876920" y="491400"/>
            <a:ext cx="4264920" cy="63644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80" dur="indefinite" restart="never" nodeType="tmRoot">
          <p:childTnLst>
            <p:seq>
              <p:cTn id="181" dur="indefinite" nodeType="mainSeq">
                <p:childTnLst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8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nodeType="clickEffect" fill="hold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in">
                                      <p:cBhvr additive="repl">
                                        <p:cTn id="19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9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nodeType="clickEffect" fill="hold" presetClass="exit" presetID="5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checkerboard(across)" transition="in">
                                      <p:cBhvr additive="repl">
                                        <p:cTn id="19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2" dur="20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40" end="2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7" dur="2000"/>
                                        <p:tgtEl>
                                          <p:spTgt spid="148">
                                            <p:txEl>
                                              <p:pRg st="240" end="2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40" end="2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2" dur="2000"/>
                                        <p:tgtEl>
                                          <p:spTgt spid="148">
                                            <p:txEl>
                                              <p:pRg st="240" end="2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457200" y="0"/>
            <a:ext cx="8227440" cy="5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KAKO (NE) ČUVATI LOZINKE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52" name="Picture 4" descr=""/>
          <p:cNvPicPr/>
          <p:nvPr/>
        </p:nvPicPr>
        <p:blipFill>
          <a:blip r:embed="rId1"/>
          <a:stretch/>
        </p:blipFill>
        <p:spPr>
          <a:xfrm>
            <a:off x="2895480" y="609480"/>
            <a:ext cx="3350520" cy="7275240"/>
          </a:xfrm>
          <a:prstGeom prst="rect">
            <a:avLst/>
          </a:prstGeom>
          <a:ln>
            <a:noFill/>
          </a:ln>
        </p:spPr>
      </p:pic>
      <p:pic>
        <p:nvPicPr>
          <p:cNvPr id="153" name="Picture 8" descr=""/>
          <p:cNvPicPr/>
          <p:nvPr/>
        </p:nvPicPr>
        <p:blipFill>
          <a:blip r:embed="rId2"/>
          <a:stretch/>
        </p:blipFill>
        <p:spPr>
          <a:xfrm>
            <a:off x="0" y="609480"/>
            <a:ext cx="9141840" cy="6066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3" dur="indefinite" restart="never" nodeType="tmRoot">
          <p:childTnLst>
            <p:seq>
              <p:cTn id="214" dur="indefinite" nodeType="mainSeq"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nodeType="withEffect" fill="hold" presetClass="entr" presetID="5" presetSubtype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4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457200" y="0"/>
            <a:ext cx="8227440" cy="5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ŠIFARSKI SISTEMI - POJMOVI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0" y="609480"/>
            <a:ext cx="9141840" cy="3988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POŠILjALAC i PRIMALAC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PORUKA – OTVORENI TEKST (PlainText, ClearText)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KRIPTOGRAFIJA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KRIPTOGRAFI, KRIPTOLOZI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KRIPTOANALIZA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KRIPTOANALITIČARI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ENKRIPCIJA/DEKRIPCIJA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155520" y="-144360"/>
            <a:ext cx="302760" cy="30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4"/>
          <p:cNvSpPr/>
          <p:nvPr/>
        </p:nvSpPr>
        <p:spPr>
          <a:xfrm>
            <a:off x="155520" y="-1684440"/>
            <a:ext cx="4684320" cy="351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5"/>
          <p:cNvSpPr/>
          <p:nvPr/>
        </p:nvSpPr>
        <p:spPr>
          <a:xfrm>
            <a:off x="155520" y="-1684440"/>
            <a:ext cx="4684320" cy="351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9" name="Picture 7" descr=""/>
          <p:cNvPicPr/>
          <p:nvPr/>
        </p:nvPicPr>
        <p:blipFill>
          <a:blip r:embed="rId1"/>
          <a:stretch/>
        </p:blipFill>
        <p:spPr>
          <a:xfrm>
            <a:off x="0" y="685800"/>
            <a:ext cx="9141840" cy="53233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25" dur="indefinite" restart="never" nodeType="tmRoot">
          <p:childTnLst>
            <p:seq>
              <p:cTn id="226" dur="indefinite" nodeType="mainSeq">
                <p:childTnLst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1" dur="20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68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6" dur="2000"/>
                                        <p:tgtEl>
                                          <p:spTgt spid="155">
                                            <p:txEl>
                                              <p:pRg st="168" end="1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68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1" dur="2000"/>
                                        <p:tgtEl>
                                          <p:spTgt spid="155">
                                            <p:txEl>
                                              <p:pRg st="168" end="1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68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6" dur="2000"/>
                                        <p:tgtEl>
                                          <p:spTgt spid="155">
                                            <p:txEl>
                                              <p:pRg st="168" end="1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68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1" dur="2000"/>
                                        <p:tgtEl>
                                          <p:spTgt spid="155">
                                            <p:txEl>
                                              <p:pRg st="168" end="1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68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6" dur="2000"/>
                                        <p:tgtEl>
                                          <p:spTgt spid="155">
                                            <p:txEl>
                                              <p:pRg st="168" end="1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68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1" dur="2000"/>
                                        <p:tgtEl>
                                          <p:spTgt spid="155">
                                            <p:txEl>
                                              <p:pRg st="168" end="1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6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457200" y="360000"/>
            <a:ext cx="8227440" cy="5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MODEL ŠIFARSKOG SISTEMA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0" y="1473480"/>
            <a:ext cx="9141840" cy="2831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743040" indent="-740880" algn="ctr">
              <a:lnSpc>
                <a:spcPct val="100000"/>
              </a:lnSpc>
            </a:pPr>
            <a:r>
              <a:rPr b="1" lang="en-US" sz="6000" spc="-1" strike="noStrike">
                <a:solidFill>
                  <a:srgbClr val="000000"/>
                </a:solidFill>
                <a:latin typeface="Arial Black"/>
                <a:ea typeface="DejaVu Sans"/>
              </a:rPr>
              <a:t>T=Š(P)</a:t>
            </a:r>
            <a:endParaRPr b="0" lang="en-US" sz="6000" spc="-1" strike="noStrike">
              <a:latin typeface="Arial"/>
            </a:endParaRPr>
          </a:p>
          <a:p>
            <a:pPr marL="743040" indent="-740880" algn="ctr">
              <a:lnSpc>
                <a:spcPct val="100000"/>
              </a:lnSpc>
            </a:pPr>
            <a:r>
              <a:rPr b="1" lang="en-US" sz="6000" spc="-1" strike="noStrike">
                <a:solidFill>
                  <a:srgbClr val="000000"/>
                </a:solidFill>
                <a:latin typeface="Arial Black"/>
                <a:ea typeface="DejaVu Sans"/>
              </a:rPr>
              <a:t>P=D(T)</a:t>
            </a:r>
            <a:endParaRPr b="0" lang="en-US" sz="6000" spc="-1" strike="noStrike">
              <a:latin typeface="Arial"/>
            </a:endParaRPr>
          </a:p>
          <a:p>
            <a:pPr marL="743040" indent="-740880" algn="ctr">
              <a:lnSpc>
                <a:spcPct val="100000"/>
              </a:lnSpc>
            </a:pPr>
            <a:r>
              <a:rPr b="1" lang="en-US" sz="6000" spc="-1" strike="noStrike">
                <a:solidFill>
                  <a:srgbClr val="000000"/>
                </a:solidFill>
                <a:latin typeface="Arial Black"/>
                <a:ea typeface="DejaVu Sans"/>
              </a:rPr>
              <a:t>D(</a:t>
            </a:r>
            <a:r>
              <a:rPr b="1" lang="en-US" sz="6000" spc="-1" strike="noStrike">
                <a:solidFill>
                  <a:srgbClr val="0000ff"/>
                </a:solidFill>
                <a:latin typeface="Arial Black"/>
                <a:ea typeface="DejaVu Sans"/>
              </a:rPr>
              <a:t>Š(P)</a:t>
            </a:r>
            <a:r>
              <a:rPr b="1" lang="en-US" sz="6000" spc="-1" strike="noStrike">
                <a:solidFill>
                  <a:srgbClr val="000000"/>
                </a:solidFill>
                <a:latin typeface="Arial Black"/>
                <a:ea typeface="DejaVu Sans"/>
              </a:rPr>
              <a:t>)=P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-76320" y="4611240"/>
            <a:ext cx="9370440" cy="222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 Black"/>
                <a:ea typeface="DejaVu Sans"/>
              </a:rPr>
              <a:t>P=PORUKA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 Black"/>
                <a:ea typeface="DejaVu Sans"/>
              </a:rPr>
              <a:t>T=ŠIFRAT (ŠIFROVAN/NERAZUMLjIV SADRŽAJ)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Arial Black"/>
                <a:ea typeface="DejaVu Sans"/>
              </a:rPr>
              <a:t>Š=FUNKCIJA ŠIFROVANjA (ENKRIPCIJE)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Arial Black"/>
                <a:ea typeface="DejaVu Sans"/>
              </a:rPr>
              <a:t>D=FUNKCIJA DEŠIFROVANJA (DEKRIPCIJE)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267" dur="indefinite" restart="never" nodeType="tmRoot">
          <p:childTnLst>
            <p:seq>
              <p:cTn id="268" dur="indefinite" nodeType="mainSeq">
                <p:childTnLst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nodeType="clickEffect" fill="hold" presetClass="emph" presetID="3" presetSubtype="2">
                                  <p:stCondLst>
                                    <p:cond delay="0"/>
                                  </p:stCond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457200" y="360000"/>
            <a:ext cx="8227440" cy="5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JEDNOSMERNE FUNKCIJE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0" y="1097280"/>
            <a:ext cx="9141840" cy="3512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743040" indent="-740880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Arial Black"/>
                <a:ea typeface="DejaVu Sans"/>
              </a:rPr>
              <a:t>1. STROGO TEORETSKI ONE NE POSTOJE.</a:t>
            </a:r>
            <a:endParaRPr b="0" lang="en-US" sz="4000" spc="-1" strike="noStrike">
              <a:latin typeface="Arial"/>
            </a:endParaRPr>
          </a:p>
          <a:p>
            <a:pPr marL="743040" indent="-740880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Arial Black"/>
                <a:ea typeface="DejaVu Sans"/>
              </a:rPr>
              <a:t>2. x→ẜ(x)</a:t>
            </a:r>
            <a:r>
              <a:rPr b="1" lang="en-US" sz="4000" spc="-1" strike="noStrike">
                <a:solidFill>
                  <a:srgbClr val="000000"/>
                </a:solidFill>
                <a:latin typeface="Arial Black"/>
                <a:ea typeface="Noto Sans"/>
              </a:rPr>
              <a:t> -JASNO I JEDNOZNAČNO</a:t>
            </a:r>
            <a:endParaRPr b="0" lang="en-US" sz="4000" spc="-1" strike="noStrike">
              <a:latin typeface="Arial"/>
            </a:endParaRPr>
          </a:p>
          <a:p>
            <a:pPr marL="743040" indent="-740880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Arial Black"/>
                <a:ea typeface="Noto Sans"/>
              </a:rPr>
              <a:t>3. ẜ(x)→ x -TEŠKO PRAKTIČNO NEMOGUĆE</a:t>
            </a:r>
            <a:endParaRPr b="0" lang="en-US" sz="4000" spc="-1" strike="noStrike">
              <a:latin typeface="Arial"/>
            </a:endParaRPr>
          </a:p>
        </p:txBody>
      </p:sp>
    </p:spTree>
  </p:cSld>
  <p:timing>
    <p:tnLst>
      <p:par>
        <p:cTn id="272" dur="indefinite" restart="never" nodeType="tmRoot">
          <p:childTnLst>
            <p:seq>
              <p:cTn id="273" dur="indefinite" nodeType="mainSeq">
                <p:childTnLst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8" dur="20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3" dur="2000"/>
                                        <p:tgtEl>
                                          <p:spTgt spid="16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nodeType="clickEffect" fill="hold" presetClass="emph" presetID="3" presetSubtype="2">
                                  <p:stCondLst>
                                    <p:cond delay="0"/>
                                  </p:stCondLst>
                                </p:cTn>
                              </p:par>
                              <p:par>
                                <p:cTn id="28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9" dur="2000"/>
                                        <p:tgtEl>
                                          <p:spTgt spid="16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1371600" y="609480"/>
            <a:ext cx="7770240" cy="624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514440" indent="-512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LOZINKE</a:t>
            </a:r>
            <a:endParaRPr b="0" lang="en-US" sz="4400" spc="-1" strike="noStrike">
              <a:latin typeface="Arial"/>
            </a:endParaRPr>
          </a:p>
          <a:p>
            <a:pPr marL="514440" indent="-512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ŠIFRE</a:t>
            </a:r>
            <a:endParaRPr b="0" lang="en-US" sz="4400" spc="-1" strike="noStrike">
              <a:latin typeface="Arial"/>
            </a:endParaRPr>
          </a:p>
          <a:p>
            <a:pPr marL="514440" indent="-512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ŠIFARSKI SISTEMI – POJMOVI</a:t>
            </a:r>
            <a:endParaRPr b="0" lang="en-US" sz="4400" spc="-1" strike="noStrike">
              <a:latin typeface="Arial"/>
            </a:endParaRPr>
          </a:p>
          <a:p>
            <a:pPr marL="514440" indent="-512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ŠIFARSKI SISTEMI – VRSTE I TIPOVI ŠIFARSKIH SISTEMA</a:t>
            </a:r>
            <a:endParaRPr b="0" lang="en-US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4400" spc="-1" strike="noStrike">
              <a:latin typeface="Arial"/>
            </a:endParaRPr>
          </a:p>
          <a:p>
            <a:pPr marL="514440" indent="-512280" algn="ctr">
              <a:lnSpc>
                <a:spcPct val="100000"/>
              </a:lnSpc>
            </a:pPr>
            <a:endParaRPr b="0" lang="en-US" sz="4400" spc="-1" strike="noStrike">
              <a:latin typeface="Arial"/>
            </a:endParaRPr>
          </a:p>
          <a:p>
            <a:pPr marL="514440" indent="-512280">
              <a:lnSpc>
                <a:spcPct val="100000"/>
              </a:lnSpc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1371600" y="0"/>
            <a:ext cx="7770240" cy="63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254061"/>
                </a:solidFill>
                <a:latin typeface="Arial Black"/>
                <a:ea typeface="DejaVu Sans"/>
              </a:rPr>
              <a:t>2. TEMA</a:t>
            </a:r>
            <a:endParaRPr b="0" lang="en-US" sz="44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" dur="2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96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2000"/>
                                        <p:tgtEl>
                                          <p:spTgt spid="116">
                                            <p:txEl>
                                              <p:pRg st="96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96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" dur="2000"/>
                                        <p:tgtEl>
                                          <p:spTgt spid="116">
                                            <p:txEl>
                                              <p:pRg st="96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96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" dur="2000"/>
                                        <p:tgtEl>
                                          <p:spTgt spid="116">
                                            <p:txEl>
                                              <p:pRg st="96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290" dur="indefinite" restart="never" nodeType="tmRoot">
          <p:childTnLst>
            <p:seq>
              <p:cTn id="291" dur="indefinite" nodeType="mainSeq">
                <p:childTnLst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nodeType="clickEffect" fill="hold" presetClass="emph" presetID="3" presetSubtype="2">
                                  <p:stCondLst>
                                    <p:cond delay="0"/>
                                  </p:stCond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457200" y="360000"/>
            <a:ext cx="8227440" cy="5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JEDNOSMERNE FUNKCIJE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0" y="1097280"/>
            <a:ext cx="9141840" cy="3512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743040" indent="-740880"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Arial Black"/>
                <a:ea typeface="DejaVu Sans"/>
              </a:rPr>
              <a:t>NISU POGODNE ZA ŠIFARSKE SISTEME!</a:t>
            </a:r>
            <a:endParaRPr b="0" lang="en-US" sz="4000" spc="-1" strike="noStrike">
              <a:latin typeface="Arial"/>
            </a:endParaRPr>
          </a:p>
          <a:p>
            <a:pPr marL="743040" indent="-740880" algn="ctr">
              <a:lnSpc>
                <a:spcPct val="100000"/>
              </a:lnSpc>
            </a:pPr>
            <a:endParaRPr b="0" lang="en-US" sz="4000" spc="-1" strike="noStrike">
              <a:latin typeface="Arial"/>
            </a:endParaRPr>
          </a:p>
          <a:p>
            <a:pPr marL="743040" indent="-740880"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Arial Black"/>
                <a:ea typeface="DejaVu Sans"/>
              </a:rPr>
              <a:t>ZAŠTO?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67" name="" descr=""/>
          <p:cNvPicPr/>
          <p:nvPr/>
        </p:nvPicPr>
        <p:blipFill>
          <a:blip r:embed="rId1"/>
          <a:stretch/>
        </p:blipFill>
        <p:spPr>
          <a:xfrm>
            <a:off x="1371600" y="91440"/>
            <a:ext cx="6583320" cy="6583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5" dur="indefinite" restart="never" nodeType="tmRoot">
          <p:childTnLst>
            <p:seq>
              <p:cTn id="296" dur="indefinite" nodeType="mainSeq">
                <p:childTnLst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nodeType="clickEffect" fill="hold" presetClass="emph" presetID="3" presetSubtype="2">
                                  <p:stCondLst>
                                    <p:cond delay="0"/>
                                  </p:stCond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457200" y="84240"/>
            <a:ext cx="8227440" cy="5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JEDNOSMERNE FUNKCIJE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0" y="1156680"/>
            <a:ext cx="9141840" cy="3512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743040" indent="-740880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Arial Black"/>
                <a:ea typeface="DejaVu Sans"/>
              </a:rPr>
              <a:t>MOGU SE KORISTITI ZA VERIFIKACIJU SADRŽAJA (CRC, MD5, SHA-XXX)</a:t>
            </a:r>
            <a:endParaRPr b="0" lang="en-US" sz="4000" spc="-1" strike="noStrike">
              <a:latin typeface="Arial"/>
            </a:endParaRPr>
          </a:p>
          <a:p>
            <a:pPr marL="743040" indent="-740880">
              <a:lnSpc>
                <a:spcPct val="100000"/>
              </a:lnSpc>
            </a:pPr>
            <a:endParaRPr b="0" lang="en-US" sz="4000" spc="-1" strike="noStrike">
              <a:latin typeface="Arial"/>
            </a:endParaRPr>
          </a:p>
          <a:p>
            <a:pPr marL="743040" indent="-740880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Arial Black"/>
                <a:ea typeface="DejaVu Sans"/>
              </a:rPr>
              <a:t>MOGU SE KORISTITI ZA VERIFIKACIJU LOZINKI/ ZAMENSKO SKLADIŠTENjE </a:t>
            </a:r>
            <a:r>
              <a:rPr b="1" lang="en-US" sz="4000" spc="-1" strike="noStrike">
                <a:solidFill>
                  <a:srgbClr val="ffffff"/>
                </a:solidFill>
                <a:latin typeface="Arial Black"/>
                <a:ea typeface="DejaVu Sans"/>
              </a:rPr>
              <a:t>LOZINKI</a:t>
            </a:r>
            <a:endParaRPr b="0" lang="en-US" sz="4000" spc="-1" strike="noStrike">
              <a:latin typeface="Arial"/>
            </a:endParaRPr>
          </a:p>
          <a:p>
            <a:pPr marL="743040" indent="-740880">
              <a:lnSpc>
                <a:spcPct val="100000"/>
              </a:lnSpc>
            </a:pPr>
            <a:endParaRPr b="0" lang="en-US" sz="4000" spc="-1" strike="noStrike">
              <a:latin typeface="Arial"/>
            </a:endParaRPr>
          </a:p>
        </p:txBody>
      </p:sp>
    </p:spTree>
  </p:cSld>
  <p:timing>
    <p:tnLst>
      <p:par>
        <p:cTn id="304" dur="indefinite" restart="never" nodeType="tmRoot">
          <p:childTnLst>
            <p:seq>
              <p:cTn id="305" dur="indefinite" nodeType="mainSeq">
                <p:childTnLst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nodeType="clickEffect" fill="hold" presetClass="emph" presetID="3" presetSubtype="2">
                                  <p:stCondLst>
                                    <p:cond delay="0"/>
                                  </p:stCond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457200" y="0"/>
            <a:ext cx="8227440" cy="5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TIPOVI ŠIFARSKIH SISTEMA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0" y="609480"/>
            <a:ext cx="9141840" cy="2526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514440" indent="-5122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1" lang="en-US" sz="4000" spc="-1" strike="noStrike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r>
              <a:rPr b="1" lang="en-US" sz="4000" spc="-1" strike="noStrike">
                <a:solidFill>
                  <a:srgbClr val="000000"/>
                </a:solidFill>
                <a:latin typeface="Arial Black"/>
                <a:ea typeface="DejaVu Sans"/>
              </a:rPr>
              <a:t>ŠIFARSKI SISTEMI ZASNOVANI NA ALGORITMU</a:t>
            </a:r>
            <a:endParaRPr b="0" lang="en-US" sz="4000" spc="-1" strike="noStrike">
              <a:latin typeface="Arial"/>
            </a:endParaRPr>
          </a:p>
          <a:p>
            <a:pPr marL="514440" indent="-5122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1" lang="en-US" sz="4000" spc="-1" strike="noStrike">
                <a:solidFill>
                  <a:srgbClr val="000000"/>
                </a:solidFill>
                <a:latin typeface="Arial Black"/>
                <a:ea typeface="DejaVu Sans"/>
              </a:rPr>
              <a:t>ŠIFARSKI SISTEMI ZASNOVANI NA KLjUČU</a:t>
            </a:r>
            <a:endParaRPr b="0" lang="en-US" sz="4000" spc="-1" strike="noStrike">
              <a:latin typeface="Arial"/>
            </a:endParaRPr>
          </a:p>
        </p:txBody>
      </p:sp>
    </p:spTree>
  </p:cSld>
  <p:timing>
    <p:tnLst>
      <p:par>
        <p:cTn id="309" dur="indefinite" restart="never" nodeType="tmRoot">
          <p:childTnLst>
            <p:seq>
              <p:cTn id="310" dur="indefinite" nodeType="mainSeq">
                <p:childTnLst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5" dur="20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78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0" dur="2000"/>
                                        <p:tgtEl>
                                          <p:spTgt spid="171">
                                            <p:txEl>
                                              <p:pRg st="78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457200" y="228600"/>
            <a:ext cx="8227440" cy="5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ŠIFARSKI SISTEMI ZASNOVANI NA ALGORITMU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0" y="1523880"/>
            <a:ext cx="9141840" cy="4962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OSLANjAJU SE NA ALGORITAM ŠIFROVANjA, KOJI SE MORA ČUVATI KAO STROGA TAJNA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NE MOŽE SE KORISTITI HARDVER I OPREMA ŠIROKE POTROŠNjE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AKO ALGORITAM BUDE PROVALjEN/UKRADEN CEO SISTEM POSTAJE NEUPOTREBLjIV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ffffff"/>
                </a:solidFill>
                <a:latin typeface="Arial Black"/>
                <a:ea typeface="DejaVu Sans"/>
              </a:rPr>
              <a:t>IZUZETNO JE TEŠKO ILI NEMOGUĆE VERIFIKOVATI SNAGU ALGORITMA</a:t>
            </a: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321" dur="indefinite" restart="never" nodeType="tmRoot">
          <p:childTnLst>
            <p:seq>
              <p:cTn id="322" dur="indefinite" nodeType="mainSeq">
                <p:childTnLst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7" dur="20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64" end="2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2" dur="2000"/>
                                        <p:tgtEl>
                                          <p:spTgt spid="173">
                                            <p:txEl>
                                              <p:pRg st="264" end="2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64" end="2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7" dur="2000"/>
                                        <p:tgtEl>
                                          <p:spTgt spid="173">
                                            <p:txEl>
                                              <p:pRg st="264" end="2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64" end="2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2" dur="2000"/>
                                        <p:tgtEl>
                                          <p:spTgt spid="173">
                                            <p:txEl>
                                              <p:pRg st="264" end="2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 descr=""/>
          <p:cNvPicPr/>
          <p:nvPr/>
        </p:nvPicPr>
        <p:blipFill>
          <a:blip r:embed="rId1"/>
          <a:stretch/>
        </p:blipFill>
        <p:spPr>
          <a:xfrm>
            <a:off x="0" y="2286000"/>
            <a:ext cx="9141840" cy="3295080"/>
          </a:xfrm>
          <a:prstGeom prst="rect">
            <a:avLst/>
          </a:prstGeom>
          <a:ln>
            <a:noFill/>
          </a:ln>
        </p:spPr>
      </p:pic>
      <p:sp>
        <p:nvSpPr>
          <p:cNvPr id="175" name="CustomShape 1"/>
          <p:cNvSpPr/>
          <p:nvPr/>
        </p:nvSpPr>
        <p:spPr>
          <a:xfrm>
            <a:off x="533520" y="304920"/>
            <a:ext cx="8227440" cy="5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PRIMERI ŠIFARSKIH SISTEMA ZASNOVANIH NA ALGORITMU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0" y="1295280"/>
            <a:ext cx="9141840" cy="2038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TRANSPOZICIONI SISTEMI (SKITAL ŠIFRA)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SUPSTITUCIONI SISTEMI (CEZAROVA ŠIFRA)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77" name="Picture 3" descr=""/>
          <p:cNvPicPr/>
          <p:nvPr/>
        </p:nvPicPr>
        <p:blipFill>
          <a:blip r:embed="rId2"/>
          <a:stretch/>
        </p:blipFill>
        <p:spPr>
          <a:xfrm>
            <a:off x="-2520" y="1219320"/>
            <a:ext cx="9144360" cy="1445760"/>
          </a:xfrm>
          <a:prstGeom prst="rect">
            <a:avLst/>
          </a:prstGeom>
          <a:ln w="9360">
            <a:noFill/>
          </a:ln>
        </p:spPr>
      </p:pic>
      <p:pic>
        <p:nvPicPr>
          <p:cNvPr id="178" name="Picture 5" descr=""/>
          <p:cNvPicPr/>
          <p:nvPr/>
        </p:nvPicPr>
        <p:blipFill>
          <a:blip r:embed="rId3"/>
          <a:stretch/>
        </p:blipFill>
        <p:spPr>
          <a:xfrm>
            <a:off x="0" y="2666880"/>
            <a:ext cx="9108000" cy="15217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43" dur="indefinite" restart="never" nodeType="tmRoot">
          <p:childTnLst>
            <p:seq>
              <p:cTn id="344" dur="indefinite" nodeType="mainSeq">
                <p:childTnLst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9" dur="20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5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nodeType="clickEffect" fill="hold" presetClass="exit" presetID="5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checkerboard(across)" transition="in">
                                      <p:cBhvr additive="repl">
                                        <p:cTn id="35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78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2" dur="2000"/>
                                        <p:tgtEl>
                                          <p:spTgt spid="176">
                                            <p:txEl>
                                              <p:pRg st="78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6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7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533520" y="0"/>
            <a:ext cx="8227440" cy="5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TRANSPOZICIONE ŠIFRE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0" y="1295280"/>
            <a:ext cx="9141840" cy="2038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POJEDINAČNI ELEMENTI OTVORENOG TEKSTA SE NE MENjAJU, VEĆ IM SE MENjA POZICIJA U OTVORENOM TEKSTU.</a:t>
            </a:r>
            <a:endParaRPr b="0" lang="en-US" sz="3200" spc="-1" strike="noStrike">
              <a:latin typeface="Arial"/>
            </a:endParaRPr>
          </a:p>
        </p:txBody>
      </p:sp>
      <p:graphicFrame>
        <p:nvGraphicFramePr>
          <p:cNvPr id="181" name="Table 3"/>
          <p:cNvGraphicFramePr/>
          <p:nvPr/>
        </p:nvGraphicFramePr>
        <p:xfrm>
          <a:off x="990720" y="914400"/>
          <a:ext cx="7009560" cy="3697560"/>
        </p:xfrm>
        <a:graphic>
          <a:graphicData uri="http://schemas.openxmlformats.org/drawingml/2006/table">
            <a:tbl>
              <a:tblPr/>
              <a:tblGrid>
                <a:gridCol w="1401840"/>
                <a:gridCol w="1401840"/>
                <a:gridCol w="1401840"/>
                <a:gridCol w="1401840"/>
                <a:gridCol w="1402560"/>
              </a:tblGrid>
              <a:tr h="6163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A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L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A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J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E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6163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L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E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P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O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V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6163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A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J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S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V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E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6163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T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O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V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D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E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6163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T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R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A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V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A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6163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O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N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D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E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C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sp>
        <p:nvSpPr>
          <p:cNvPr id="182" name="CustomShape 4"/>
          <p:cNvSpPr/>
          <p:nvPr/>
        </p:nvSpPr>
        <p:spPr>
          <a:xfrm>
            <a:off x="-533520" y="1143000"/>
            <a:ext cx="1445760" cy="302760"/>
          </a:xfrm>
          <a:prstGeom prst="rightArrow">
            <a:avLst>
              <a:gd name="adj1" fmla="val 50000"/>
              <a:gd name="adj2" fmla="val 97663"/>
            </a:avLst>
          </a:prstGeom>
          <a:solidFill>
            <a:srgbClr val="92d050"/>
          </a:solidFill>
          <a:ln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CustomShape 5"/>
          <p:cNvSpPr/>
          <p:nvPr/>
        </p:nvSpPr>
        <p:spPr>
          <a:xfrm rot="5400000">
            <a:off x="7965000" y="1257120"/>
            <a:ext cx="912240" cy="531360"/>
          </a:xfrm>
          <a:prstGeom prst="uturnArrow">
            <a:avLst>
              <a:gd name="adj1" fmla="val 25000"/>
              <a:gd name="adj2" fmla="val 25000"/>
              <a:gd name="adj3" fmla="val 29806"/>
              <a:gd name="adj4" fmla="val 43750"/>
              <a:gd name="adj5" fmla="val 75000"/>
            </a:avLst>
          </a:prstGeom>
          <a:solidFill>
            <a:srgbClr val="92d050"/>
          </a:solidFill>
          <a:ln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CustomShape 6"/>
          <p:cNvSpPr/>
          <p:nvPr/>
        </p:nvSpPr>
        <p:spPr>
          <a:xfrm>
            <a:off x="1523880" y="76320"/>
            <a:ext cx="302760" cy="8359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CustomShape 7"/>
          <p:cNvSpPr/>
          <p:nvPr/>
        </p:nvSpPr>
        <p:spPr>
          <a:xfrm rot="10800000">
            <a:off x="10282320" y="9291600"/>
            <a:ext cx="1445760" cy="75996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8750"/>
              <a:gd name="adj5" fmla="val 75000"/>
            </a:avLst>
          </a:prstGeom>
          <a:solidFill>
            <a:schemeClr val="accent6"/>
          </a:solidFill>
          <a:ln>
            <a:solidFill>
              <a:schemeClr val="accent6"/>
            </a:solidFill>
            <a:round/>
          </a:ln>
          <a:scene3d>
            <a:camera prst="orthographicFront">
              <a:rot lat="10800000" lon="0" rev="0"/>
            </a:camera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373" dur="indefinite" restart="never" nodeType="tmRoot">
          <p:childTnLst>
            <p:seq>
              <p:cTn id="374" dur="indefinite" nodeType="mainSeq"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nodeType="afterEffect" fill="hold" presetClass="entr" presetID="3" presetSubtype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7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8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8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500"/>
                            </p:stCondLst>
                            <p:childTnLst>
                              <p:par>
                                <p:cTn id="391" nodeType="after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9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9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500"/>
                            </p:stCondLst>
                            <p:childTnLst>
                              <p:par>
                                <p:cTn id="400" nodeType="after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0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457200" y="0"/>
            <a:ext cx="8227440" cy="5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TRANSPOZICIONE ŠIFRE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0" y="609480"/>
            <a:ext cx="9141840" cy="3500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NEMAČKA ŠIFRA “ADFGVX” KORIŠĆENA ZA VREME I SV. RATA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SAVREMENI ALGORITMI KORISTE TRANSPOZICIJU ALI U MALOJ MERI I NE UVEK, JER IZMEĐU OSTALOG ZAHTEVA VIŠESTRUKO VIŠE MEMORIJE I ČESTO JE DUŽINA PORUKE OGRANIČENA</a:t>
            </a: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403" dur="indefinite" restart="never" nodeType="tmRoot">
          <p:childTnLst>
            <p:seq>
              <p:cTn id="40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457200" y="0"/>
            <a:ext cx="8227440" cy="5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TRANSPOZICIONE ŠIFRE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89" name="Picture 4" descr=""/>
          <p:cNvPicPr/>
          <p:nvPr/>
        </p:nvPicPr>
        <p:blipFill>
          <a:blip r:embed="rId1"/>
          <a:stretch/>
        </p:blipFill>
        <p:spPr>
          <a:xfrm>
            <a:off x="0" y="609480"/>
            <a:ext cx="9141840" cy="5284080"/>
          </a:xfrm>
          <a:prstGeom prst="rect">
            <a:avLst/>
          </a:prstGeom>
          <a:ln w="9360">
            <a:noFill/>
          </a:ln>
        </p:spPr>
      </p:pic>
      <p:pic>
        <p:nvPicPr>
          <p:cNvPr id="190" name="Picture 5" descr=""/>
          <p:cNvPicPr/>
          <p:nvPr/>
        </p:nvPicPr>
        <p:blipFill>
          <a:blip r:embed="rId2"/>
          <a:stretch/>
        </p:blipFill>
        <p:spPr>
          <a:xfrm>
            <a:off x="0" y="513360"/>
            <a:ext cx="9141840" cy="5829480"/>
          </a:xfrm>
          <a:prstGeom prst="rect">
            <a:avLst/>
          </a:prstGeom>
          <a:ln w="9360">
            <a:noFill/>
          </a:ln>
        </p:spPr>
      </p:pic>
      <p:pic>
        <p:nvPicPr>
          <p:cNvPr id="191" name="Picture 6" descr=""/>
          <p:cNvPicPr/>
          <p:nvPr/>
        </p:nvPicPr>
        <p:blipFill>
          <a:blip r:embed="rId3"/>
          <a:stretch/>
        </p:blipFill>
        <p:spPr>
          <a:xfrm>
            <a:off x="0" y="533520"/>
            <a:ext cx="9143280" cy="5789160"/>
          </a:xfrm>
          <a:prstGeom prst="rect">
            <a:avLst/>
          </a:prstGeom>
          <a:ln w="9360">
            <a:noFill/>
          </a:ln>
        </p:spPr>
      </p:pic>
      <p:pic>
        <p:nvPicPr>
          <p:cNvPr id="192" name="Picture 7" descr=""/>
          <p:cNvPicPr/>
          <p:nvPr/>
        </p:nvPicPr>
        <p:blipFill>
          <a:blip r:embed="rId4"/>
          <a:stretch/>
        </p:blipFill>
        <p:spPr>
          <a:xfrm>
            <a:off x="0" y="523800"/>
            <a:ext cx="9141840" cy="60786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405" dur="indefinite" restart="never" nodeType="tmRoot">
          <p:childTnLst>
            <p:seq>
              <p:cTn id="406" dur="indefinite" nodeType="mainSeq">
                <p:childTnLst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1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nodeType="clickEffect" fill="hold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 additive="repl">
                                        <p:cTn id="416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0" y="0"/>
            <a:ext cx="9522720" cy="121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VIŽNEROVA ŠIFRA </a:t>
            </a:r>
            <a:endParaRPr b="0" lang="en-US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(ROZETA, ROT-13, ENIGMA)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94" name="Picture 2" descr=""/>
          <p:cNvPicPr/>
          <p:nvPr/>
        </p:nvPicPr>
        <p:blipFill>
          <a:blip r:embed="rId1"/>
          <a:stretch/>
        </p:blipFill>
        <p:spPr>
          <a:xfrm>
            <a:off x="0" y="1523880"/>
            <a:ext cx="9141840" cy="3566160"/>
          </a:xfrm>
          <a:prstGeom prst="rect">
            <a:avLst/>
          </a:prstGeom>
          <a:ln w="9360">
            <a:noFill/>
          </a:ln>
        </p:spPr>
      </p:pic>
      <p:pic>
        <p:nvPicPr>
          <p:cNvPr id="195" name="Picture 3" descr=""/>
          <p:cNvPicPr/>
          <p:nvPr/>
        </p:nvPicPr>
        <p:blipFill>
          <a:blip r:embed="rId2"/>
          <a:stretch/>
        </p:blipFill>
        <p:spPr>
          <a:xfrm>
            <a:off x="1447920" y="1371600"/>
            <a:ext cx="6550920" cy="4105080"/>
          </a:xfrm>
          <a:prstGeom prst="rect">
            <a:avLst/>
          </a:prstGeom>
          <a:ln w="9360">
            <a:noFill/>
          </a:ln>
        </p:spPr>
      </p:pic>
      <p:pic>
        <p:nvPicPr>
          <p:cNvPr id="196" name="Picture 4" descr=""/>
          <p:cNvPicPr/>
          <p:nvPr/>
        </p:nvPicPr>
        <p:blipFill>
          <a:blip r:embed="rId3"/>
          <a:stretch/>
        </p:blipFill>
        <p:spPr>
          <a:xfrm>
            <a:off x="990720" y="1227960"/>
            <a:ext cx="6855840" cy="4212360"/>
          </a:xfrm>
          <a:prstGeom prst="rect">
            <a:avLst/>
          </a:prstGeom>
          <a:ln w="9360">
            <a:noFill/>
          </a:ln>
        </p:spPr>
      </p:pic>
      <p:pic>
        <p:nvPicPr>
          <p:cNvPr id="197" name="Picture 5" descr=""/>
          <p:cNvPicPr/>
          <p:nvPr/>
        </p:nvPicPr>
        <p:blipFill>
          <a:blip r:embed="rId4"/>
          <a:stretch/>
        </p:blipFill>
        <p:spPr>
          <a:xfrm>
            <a:off x="0" y="1371600"/>
            <a:ext cx="9207720" cy="38840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417" dur="indefinite" restart="never" nodeType="tmRoot">
          <p:childTnLst>
            <p:seq>
              <p:cTn id="418" dur="indefinite" nodeType="mainSeq">
                <p:childTnLst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id="42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2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3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457200" y="0"/>
            <a:ext cx="8227440" cy="5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558ed5"/>
                </a:solidFill>
                <a:latin typeface="Calibri"/>
                <a:ea typeface="DejaVu Sans"/>
              </a:rPr>
              <a:t>LOZINKE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0" y="990720"/>
            <a:ext cx="9141840" cy="283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LOZINKA JE TAJNI POJAM/SADRŽAJ, USMENI, PISANI ILI ELEKTRONSKI KOJI SLUŽI DA SE NEKO ILI NEŠTO IDENTIFIKUJE ILI KVALFIKUJE.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20" name="Picture 4" descr=""/>
          <p:cNvPicPr/>
          <p:nvPr/>
        </p:nvPicPr>
        <p:blipFill>
          <a:blip r:embed="rId2"/>
          <a:stretch/>
        </p:blipFill>
        <p:spPr>
          <a:xfrm>
            <a:off x="1600200" y="2721240"/>
            <a:ext cx="5636520" cy="4134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dur="indefinite" nodeType="mainSeq"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 additive="repl">
                                        <p:cTn id="3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457200" y="0"/>
            <a:ext cx="8227440" cy="5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ENIGMA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0" y="609480"/>
            <a:ext cx="9141840" cy="3013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KREATORI: ARTUR ŠERBIJUS i ARVID GERHARD DAM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NEMCI SU UNAPREDILI IZVORNI DIZAJN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TOKOM RATA VIŠE PUTA SU MODIFIKOVALI/UNAPREĐIVALI ENIGMU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200" name="Picture 2" descr=""/>
          <p:cNvPicPr/>
          <p:nvPr/>
        </p:nvPicPr>
        <p:blipFill>
          <a:blip r:embed="rId1"/>
          <a:stretch/>
        </p:blipFill>
        <p:spPr>
          <a:xfrm>
            <a:off x="1905120" y="609480"/>
            <a:ext cx="5027040" cy="6021000"/>
          </a:xfrm>
          <a:prstGeom prst="rect">
            <a:avLst/>
          </a:prstGeom>
          <a:ln w="9360">
            <a:noFill/>
          </a:ln>
        </p:spPr>
      </p:pic>
      <p:pic>
        <p:nvPicPr>
          <p:cNvPr id="201" name="Picture 3" descr=""/>
          <p:cNvPicPr/>
          <p:nvPr/>
        </p:nvPicPr>
        <p:blipFill>
          <a:blip r:embed="rId2"/>
          <a:stretch/>
        </p:blipFill>
        <p:spPr>
          <a:xfrm>
            <a:off x="0" y="533520"/>
            <a:ext cx="9141840" cy="60699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434" dur="indefinite" restart="never" nodeType="tmRoot">
          <p:childTnLst>
            <p:seq>
              <p:cTn id="435" dur="indefinite" nodeType="mainSeq">
                <p:childTnLst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4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nodeType="clickEffect" fill="hold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 additive="repl">
                                        <p:cTn id="44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457200" y="0"/>
            <a:ext cx="8227440" cy="5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SUPSTITUCIONE ŠIFRE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0" y="609480"/>
            <a:ext cx="9141840" cy="3013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SUPSTITUCIJA – ZAMENA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POJEDINAČNI ELEMENTI OTVORENOG TEKSTA SE MENjAJU DRUGIM ELEMENTIMA U PROCESU ŠIFROVANjA(ENKRIPCIJE)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446" dur="indefinite" restart="never" nodeType="tmRoot">
          <p:childTnLst>
            <p:seq>
              <p:cTn id="447" dur="indefinite" nodeType="mainSeq">
                <p:childTnLst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52" dur="20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25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57" dur="2000"/>
                                        <p:tgtEl>
                                          <p:spTgt spid="203">
                                            <p:txEl>
                                              <p:pRg st="125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457200" y="0"/>
            <a:ext cx="8227440" cy="5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VRSTE SUPSTICIONIH ŠIFARA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0" y="609480"/>
            <a:ext cx="9141840" cy="3500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PROSTA SUPSTITUCIONA ŠIFRA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HOMOFONIČNA SUPSTITUCIONA ŠIFRA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POLIGRAMSKA SUPSTITUCIONA ŠIFRA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POLIALFABETSKA SUPSTITUCIONA ŠIFRA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206" name="Picture 2" descr=""/>
          <p:cNvPicPr/>
          <p:nvPr/>
        </p:nvPicPr>
        <p:blipFill>
          <a:blip r:embed="rId1"/>
          <a:stretch/>
        </p:blipFill>
        <p:spPr>
          <a:xfrm>
            <a:off x="1905120" y="533520"/>
            <a:ext cx="5027040" cy="4916160"/>
          </a:xfrm>
          <a:prstGeom prst="rect">
            <a:avLst/>
          </a:prstGeom>
          <a:ln w="9360">
            <a:noFill/>
          </a:ln>
        </p:spPr>
      </p:pic>
      <p:pic>
        <p:nvPicPr>
          <p:cNvPr id="207" name="Picture 5" descr=""/>
          <p:cNvPicPr/>
          <p:nvPr/>
        </p:nvPicPr>
        <p:blipFill>
          <a:blip r:embed="rId2"/>
          <a:stretch/>
        </p:blipFill>
        <p:spPr>
          <a:xfrm>
            <a:off x="1219320" y="533520"/>
            <a:ext cx="5712840" cy="51652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458" dur="indefinite" restart="never" nodeType="tmRoot">
          <p:childTnLst>
            <p:seq>
              <p:cTn id="459" dur="indefinite" nodeType="mainSeq">
                <p:childTnLst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64" dur="20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30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69" dur="2000"/>
                                        <p:tgtEl>
                                          <p:spTgt spid="205">
                                            <p:txEl>
                                              <p:pRg st="130" end="1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30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74" dur="2000"/>
                                        <p:tgtEl>
                                          <p:spTgt spid="205">
                                            <p:txEl>
                                              <p:pRg st="130" end="1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30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79" dur="2000"/>
                                        <p:tgtEl>
                                          <p:spTgt spid="205">
                                            <p:txEl>
                                              <p:pRg st="130" end="1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id="48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457200" y="0"/>
            <a:ext cx="8227440" cy="5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XOR ŠIFRA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209" name="Picture 2" descr=""/>
          <p:cNvPicPr/>
          <p:nvPr/>
        </p:nvPicPr>
        <p:blipFill>
          <a:blip r:embed="rId1"/>
          <a:stretch/>
        </p:blipFill>
        <p:spPr>
          <a:xfrm>
            <a:off x="63720" y="685800"/>
            <a:ext cx="9001800" cy="3198240"/>
          </a:xfrm>
          <a:prstGeom prst="rect">
            <a:avLst/>
          </a:prstGeom>
          <a:ln w="9360">
            <a:noFill/>
          </a:ln>
        </p:spPr>
      </p:pic>
      <p:pic>
        <p:nvPicPr>
          <p:cNvPr id="210" name="Picture 3" descr=""/>
          <p:cNvPicPr/>
          <p:nvPr/>
        </p:nvPicPr>
        <p:blipFill>
          <a:blip r:embed="rId2"/>
          <a:stretch/>
        </p:blipFill>
        <p:spPr>
          <a:xfrm>
            <a:off x="685800" y="609480"/>
            <a:ext cx="7770240" cy="51361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485" dur="indefinite" restart="never" nodeType="tmRoot">
          <p:childTnLst>
            <p:seq>
              <p:cTn id="486" dur="indefinite" nodeType="mainSeq">
                <p:childTnLst>
                  <p:par>
                    <p:cTn id="487" fill="hold">
                      <p:stCondLst>
                        <p:cond delay="0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nodeType="withEffect" fill="hold" presetClass="entr" presetID="4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id="49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nodeType="clickEffect" fill="hold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in">
                                      <p:cBhvr additive="repl">
                                        <p:cTn id="49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9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457200" y="0"/>
            <a:ext cx="8227440" cy="5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RAČUNARSKI ŠIFARSKI ALGORITMI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0" y="609480"/>
            <a:ext cx="9141840" cy="252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DES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3DES (TRIPLE DES) 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RSA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DSA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AES</a:t>
            </a: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500" dur="indefinite" restart="never" nodeType="tmRoot">
          <p:childTnLst>
            <p:seq>
              <p:cTn id="501" dur="indefinite" nodeType="mainSeq">
                <p:childTnLst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06" dur="200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11" dur="2000"/>
                                        <p:tgtEl>
                                          <p:spTgt spid="212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16" dur="2000"/>
                                        <p:tgtEl>
                                          <p:spTgt spid="212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21" dur="2000"/>
                                        <p:tgtEl>
                                          <p:spTgt spid="212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2" fill="hold">
                      <p:stCondLst>
                        <p:cond delay="indefinite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26" dur="2000"/>
                                        <p:tgtEl>
                                          <p:spTgt spid="212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457200" y="0"/>
            <a:ext cx="8227440" cy="5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SAVRŠENI ŠIFARSKI SISTEM?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0" y="609480"/>
            <a:ext cx="9141840" cy="576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POSTOJI!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15" name="CustomShape 3"/>
          <p:cNvSpPr/>
          <p:nvPr/>
        </p:nvSpPr>
        <p:spPr>
          <a:xfrm>
            <a:off x="-76320" y="4749120"/>
            <a:ext cx="9141840" cy="576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SISTEM JEDNOKRATNE BELEŽNICE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216" name="Picture 2" descr=""/>
          <p:cNvPicPr/>
          <p:nvPr/>
        </p:nvPicPr>
        <p:blipFill>
          <a:blip r:embed="rId1"/>
          <a:stretch/>
        </p:blipFill>
        <p:spPr>
          <a:xfrm>
            <a:off x="1981080" y="1143000"/>
            <a:ext cx="5331960" cy="35798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27" dur="indefinite" restart="never" nodeType="tmRoot">
          <p:childTnLst>
            <p:seq>
              <p:cTn id="528" dur="indefinite" nodeType="mainSeq">
                <p:childTnLst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33" dur="20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38" dur="20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54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457200" y="76320"/>
            <a:ext cx="8227440" cy="101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SIMETRIČNI I ASIMETRIČNI ŠIFARSKI SISTEMI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0" y="1219320"/>
            <a:ext cx="9141840" cy="350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KOD SIMETRIČNOG ŠIFARSKOG SISTEMA KORISTI SE ISTOVETAN ALGORITAM I KLjUČ ZA ŠIFROVANjE I DEŠIFROVANjE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r>
              <a:rPr b="0" lang="en-US" sz="3200" spc="-1" strike="noStrike">
                <a:solidFill>
                  <a:srgbClr val="000000"/>
                </a:solidFill>
                <a:latin typeface="Arial Black"/>
                <a:ea typeface="DejaVu Sans"/>
              </a:rPr>
              <a:t>KOD ASIMETRIČNOG ŠIFARSKOG SISTEMA KORISTI SE RAZLIČIT KLjUČ (NEGDE I ALGORITAM) ZA ŠIFROVANjE I DEŠIFROVANjE</a:t>
            </a: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544" dur="indefinite" restart="never" nodeType="tmRoot">
          <p:childTnLst>
            <p:seq>
              <p:cTn id="545" dur="indefinite" nodeType="mainSeq">
                <p:childTnLst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50" dur="20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13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55" dur="2000"/>
                                        <p:tgtEl>
                                          <p:spTgt spid="218">
                                            <p:txEl>
                                              <p:pRg st="213" end="2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457200" y="-228600"/>
            <a:ext cx="8227440" cy="101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SIMETRIČNI ŠIFARSKI SISTEMI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220" name="Picture 2" descr=""/>
          <p:cNvPicPr/>
          <p:nvPr/>
        </p:nvPicPr>
        <p:blipFill>
          <a:blip r:embed="rId1"/>
          <a:stretch/>
        </p:blipFill>
        <p:spPr>
          <a:xfrm>
            <a:off x="0" y="602640"/>
            <a:ext cx="9141840" cy="62532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56" dur="indefinite" restart="never" nodeType="tmRoot">
          <p:childTnLst>
            <p:seq>
              <p:cTn id="55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457200" y="76320"/>
            <a:ext cx="8227440" cy="68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ASIMETRIČNI ŠIFARSKI SISTEMI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222" name="Picture 2" descr=""/>
          <p:cNvPicPr/>
          <p:nvPr/>
        </p:nvPicPr>
        <p:blipFill>
          <a:blip r:embed="rId1"/>
          <a:stretch/>
        </p:blipFill>
        <p:spPr>
          <a:xfrm>
            <a:off x="0" y="685800"/>
            <a:ext cx="9141840" cy="62532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58" dur="indefinite" restart="never" nodeType="tmRoot">
          <p:childTnLst>
            <p:seq>
              <p:cTn id="55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457200" y="76320"/>
            <a:ext cx="8227440" cy="114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ŠIFARSKI SISTEMI SA JAVNIM I PRIVATNIM KLjUČEM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224" name="Picture 2" descr=""/>
          <p:cNvPicPr/>
          <p:nvPr/>
        </p:nvPicPr>
        <p:blipFill>
          <a:blip r:embed="rId1"/>
          <a:stretch/>
        </p:blipFill>
        <p:spPr>
          <a:xfrm>
            <a:off x="0" y="1676520"/>
            <a:ext cx="9141840" cy="2512440"/>
          </a:xfrm>
          <a:prstGeom prst="rect">
            <a:avLst/>
          </a:prstGeom>
          <a:ln w="9360">
            <a:noFill/>
          </a:ln>
        </p:spPr>
      </p:pic>
      <p:pic>
        <p:nvPicPr>
          <p:cNvPr id="225" name="Picture 3" descr=""/>
          <p:cNvPicPr/>
          <p:nvPr/>
        </p:nvPicPr>
        <p:blipFill>
          <a:blip r:embed="rId2"/>
          <a:stretch/>
        </p:blipFill>
        <p:spPr>
          <a:xfrm>
            <a:off x="1447920" y="1295280"/>
            <a:ext cx="5560560" cy="4164480"/>
          </a:xfrm>
          <a:prstGeom prst="rect">
            <a:avLst/>
          </a:prstGeom>
          <a:ln w="9360">
            <a:noFill/>
          </a:ln>
        </p:spPr>
      </p:pic>
      <p:pic>
        <p:nvPicPr>
          <p:cNvPr id="226" name="Picture 4" descr=""/>
          <p:cNvPicPr/>
          <p:nvPr/>
        </p:nvPicPr>
        <p:blipFill>
          <a:blip r:embed="rId3"/>
          <a:stretch/>
        </p:blipFill>
        <p:spPr>
          <a:xfrm>
            <a:off x="76320" y="1219320"/>
            <a:ext cx="8989560" cy="67485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60" dur="indefinite" restart="never" nodeType="tmRoot">
          <p:childTnLst>
            <p:seq>
              <p:cTn id="561" dur="indefinite" nodeType="mainSeq">
                <p:childTnLst>
                  <p:par>
                    <p:cTn id="562" fill="hold">
                      <p:stCondLst>
                        <p:cond delay="indefinite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id="56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>
                      <p:stCondLst>
                        <p:cond delay="indefinite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57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57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0" y="0"/>
            <a:ext cx="9141840" cy="83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1f497d"/>
                </a:solidFill>
                <a:latin typeface="Calibri"/>
                <a:ea typeface="DejaVu Sans"/>
              </a:rPr>
              <a:t>DOBRA/LOŠA LOZINKA, JAČINA LOZINKE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22" name="Picture 1" descr=""/>
          <p:cNvPicPr/>
          <p:nvPr/>
        </p:nvPicPr>
        <p:blipFill>
          <a:blip r:embed="rId1"/>
          <a:stretch/>
        </p:blipFill>
        <p:spPr>
          <a:xfrm>
            <a:off x="0" y="1178280"/>
            <a:ext cx="9141840" cy="5677560"/>
          </a:xfrm>
          <a:prstGeom prst="rect">
            <a:avLst/>
          </a:prstGeom>
          <a:ln w="9360">
            <a:noFill/>
          </a:ln>
        </p:spPr>
      </p:pic>
      <p:pic>
        <p:nvPicPr>
          <p:cNvPr id="123" name="Picture 3" descr=""/>
          <p:cNvPicPr/>
          <p:nvPr/>
        </p:nvPicPr>
        <p:blipFill>
          <a:blip r:embed="rId2"/>
          <a:stretch/>
        </p:blipFill>
        <p:spPr>
          <a:xfrm>
            <a:off x="0" y="1676520"/>
            <a:ext cx="9141840" cy="4569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2" dur="indefinite" restart="never" nodeType="tmRoot">
          <p:childTnLst>
            <p:seq>
              <p:cTn id="33" dur="indefinite" nodeType="mainSeq">
                <p:childTnLst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 additive="repl">
                                        <p:cTn id="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457200" y="76320"/>
            <a:ext cx="8227440" cy="98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PROTOKOLI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91440" y="1005840"/>
            <a:ext cx="9050760" cy="447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PROTOKOL JE NIZ KORAKA/POSTUPAKA KOJI ODREĐUJU ODREĐENU OPERACIJU/AKTIVNOST. 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PROTOKOL JASNO DEFINIŠE I REDOSLED IZVRŠAVANjA POJEDINIH KORAKA KAO I USLOVE ZA POČETAK/IZVRŠENjE/ZAVRŠETAK POJEDINOG KORAKA/OPERACIJE.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577" dur="indefinite" restart="never" nodeType="tmRoot">
          <p:childTnLst>
            <p:seq>
              <p:cTn id="57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457200" y="76320"/>
            <a:ext cx="8227440" cy="98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SVOJSTVA PROTOKOLA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91440" y="1005840"/>
            <a:ext cx="9050760" cy="486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SVI KORISNICI PROTOKOLA MORAJU UNAPRED ZNATI PROTOKOL U CELOSTI.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SVI KORISNICI SE MORAJU STROGO PRIDRŽAVATI PROTKOLA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PROTOKOL MORA BITI JASAN I SVEOBUHVATAN U SVAKOJ PRIMENI/SITUACIJI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PROTOKOL MORA BITI POTPUN I DOVOLjAN ZA SVAKU SITUACIJU U KOJOJ SE PRIMENjUJE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579" dur="indefinite" restart="never" nodeType="tmRoot">
          <p:childTnLst>
            <p:seq>
              <p:cTn id="58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0" y="548640"/>
            <a:ext cx="9142200" cy="98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NAJBITNIJE SVOJSTVO KRIPTOGRAFSKOG  PROTOKOLA?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182880" y="2194560"/>
            <a:ext cx="9050760" cy="447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NE SME DA OMOGUĆAVA, TJ. MORA DA OGRANIČAVA AKTIVNOSTI/SAZNANjA SVIH KORISNIKA PROTOKOLA STRIKTNO NA OBIM DEFINISAN PROTOKOLOM!</a:t>
            </a: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581" dur="indefinite" restart="never" nodeType="tmRoot">
          <p:childTnLst>
            <p:seq>
              <p:cTn id="58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457200" y="76320"/>
            <a:ext cx="8227440" cy="11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BLOKOVSKI ŠIFARSKI SISTEMI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234" name="" descr=""/>
          <p:cNvPicPr/>
          <p:nvPr/>
        </p:nvPicPr>
        <p:blipFill>
          <a:blip r:embed="rId1"/>
          <a:stretch/>
        </p:blipFill>
        <p:spPr>
          <a:xfrm>
            <a:off x="457200" y="938520"/>
            <a:ext cx="8487000" cy="4454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83" dur="indefinite" restart="never" nodeType="tmRoot">
          <p:childTnLst>
            <p:seq>
              <p:cTn id="58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457200" y="76320"/>
            <a:ext cx="8227440" cy="11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SEKVENCIJALNI ŠIFARSKI SISTEMI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236" name="" descr=""/>
          <p:cNvPicPr/>
          <p:nvPr/>
        </p:nvPicPr>
        <p:blipFill>
          <a:blip r:embed="rId1"/>
          <a:stretch/>
        </p:blipFill>
        <p:spPr>
          <a:xfrm>
            <a:off x="457200" y="1186920"/>
            <a:ext cx="7752960" cy="4286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85" dur="indefinite" restart="never" nodeType="tmRoot">
          <p:childTnLst>
            <p:seq>
              <p:cTn id="58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457200" y="76320"/>
            <a:ext cx="8227440" cy="11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GENERATORI SLUČAJNIH BROJEVA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182880" y="1186560"/>
            <a:ext cx="9050760" cy="447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1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-PROGRAMSKI RANDOM GENERATORI NISU UPOTREBLjIVI ZA KRIPTOGRAFSKE POTREBE!</a:t>
            </a:r>
            <a:endParaRPr b="0" lang="en-US" sz="40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1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-NAJBOLjI GENERATORI SLUČAJNIH VREDNOSTI SE NALAZE U PRIRODI (SVETLOST, ZVUK, RADIJACIJA...)</a:t>
            </a:r>
            <a:endParaRPr b="0" lang="en-US" sz="40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4000" spc="-1" strike="noStrike">
              <a:latin typeface="Arial"/>
            </a:endParaRPr>
          </a:p>
        </p:txBody>
      </p:sp>
    </p:spTree>
  </p:cSld>
  <p:timing>
    <p:tnLst>
      <p:par>
        <p:cTn id="587" dur="indefinite" restart="never" nodeType="tmRoot">
          <p:childTnLst>
            <p:seq>
              <p:cTn id="588" dur="indefinite" nodeType="mainSeq">
                <p:childTnLst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3" fill="hold">
                      <p:stCondLst>
                        <p:cond delay="indefinite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457200" y="76320"/>
            <a:ext cx="8227440" cy="11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PSEUDO-SLUČAJNI NIZ BROJEVA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40" name="CustomShape 2"/>
          <p:cNvSpPr/>
          <p:nvPr/>
        </p:nvSpPr>
        <p:spPr>
          <a:xfrm>
            <a:off x="182880" y="1186560"/>
            <a:ext cx="9050760" cy="447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1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-POSTOJI VIŠE PROGRAMSKIH </a:t>
            </a:r>
            <a:r>
              <a:rPr b="1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PSEUDOSLUČAJNIH GENERATORA</a:t>
            </a:r>
            <a:endParaRPr b="0" lang="en-US" sz="40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1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-NIZ PSEUDOSLUČAJNIH </a:t>
            </a:r>
            <a:r>
              <a:rPr b="1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BROJEVA IMA PONAVLjANjE ALI JE </a:t>
            </a:r>
            <a:r>
              <a:rPr b="1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NEPONOVLjIVA SEKVENCA </a:t>
            </a:r>
            <a:r>
              <a:rPr b="1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DOVOLjNE DUŽINE</a:t>
            </a:r>
            <a:endParaRPr b="0" lang="en-US" sz="40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4000" spc="-1" strike="noStrike">
              <a:latin typeface="Arial"/>
            </a:endParaRPr>
          </a:p>
        </p:txBody>
      </p:sp>
      <p:pic>
        <p:nvPicPr>
          <p:cNvPr id="241" name="" descr=""/>
          <p:cNvPicPr/>
          <p:nvPr/>
        </p:nvPicPr>
        <p:blipFill>
          <a:blip r:embed="rId1"/>
          <a:stretch/>
        </p:blipFill>
        <p:spPr>
          <a:xfrm>
            <a:off x="673560" y="1371600"/>
            <a:ext cx="8165520" cy="457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97" dur="indefinite" restart="never" nodeType="tmRoot">
          <p:childTnLst>
            <p:seq>
              <p:cTn id="598" dur="indefinite" nodeType="mainSeq">
                <p:childTnLst>
                  <p:par>
                    <p:cTn id="599" fill="hold">
                      <p:stCondLst>
                        <p:cond delay="indefinite"/>
                      </p:stCondLst>
                      <p:childTnLst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3" fill="hold">
                      <p:stCondLst>
                        <p:cond delay="indefinite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7" fill="hold">
                      <p:stCondLst>
                        <p:cond delay="indefinite"/>
                      </p:stCondLst>
                      <p:childTnLst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5" descr=""/>
          <p:cNvPicPr/>
          <p:nvPr/>
        </p:nvPicPr>
        <p:blipFill>
          <a:blip r:embed="rId1"/>
          <a:stretch/>
        </p:blipFill>
        <p:spPr>
          <a:xfrm>
            <a:off x="990720" y="42840"/>
            <a:ext cx="6855840" cy="6813000"/>
          </a:xfrm>
          <a:prstGeom prst="rect">
            <a:avLst/>
          </a:prstGeom>
          <a:ln w="9360">
            <a:noFill/>
          </a:ln>
        </p:spPr>
      </p:pic>
      <p:pic>
        <p:nvPicPr>
          <p:cNvPr id="243" name="Picture 10" descr=""/>
          <p:cNvPicPr/>
          <p:nvPr/>
        </p:nvPicPr>
        <p:blipFill>
          <a:blip r:embed="rId2"/>
          <a:stretch/>
        </p:blipFill>
        <p:spPr>
          <a:xfrm>
            <a:off x="0" y="380880"/>
            <a:ext cx="9141840" cy="6093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11" dur="indefinite" restart="never" nodeType="tmRoot">
          <p:childTnLst>
            <p:seq>
              <p:cTn id="612" dur="indefinite" nodeType="mainSeq">
                <p:childTnLst>
                  <p:par>
                    <p:cTn id="613" fill="hold">
                      <p:stCondLst>
                        <p:cond delay="0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nodeType="withEffect" fill="hold" presetClass="entr" presetID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17" dur="3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>
                            <p:stCondLst>
                              <p:cond delay="3500"/>
                            </p:stCondLst>
                            <p:childTnLst>
                              <p:par>
                                <p:cTn id="619" nodeType="afterEffect" fill="hold" presetClass="entr" presetID="1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21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0" y="0"/>
            <a:ext cx="9141840" cy="5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GRAMATIKA DOBRE LOZINKE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0" y="762120"/>
            <a:ext cx="9141840" cy="593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NAJMANjA DUŽINA 12 ZNAKOVA</a:t>
            </a:r>
            <a:endParaRPr b="0" lang="en-US" sz="48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MORA SADRŽATI:</a:t>
            </a:r>
            <a:endParaRPr b="0" lang="en-US" sz="4800" spc="-1" strike="noStrike">
              <a:latin typeface="Arial"/>
            </a:endParaRPr>
          </a:p>
          <a:p>
            <a:pPr lvl="1" marL="4572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VELIKO SLOVO(A)</a:t>
            </a:r>
            <a:endParaRPr b="0" lang="en-US" sz="4800" spc="-1" strike="noStrike">
              <a:latin typeface="Arial"/>
            </a:endParaRPr>
          </a:p>
          <a:p>
            <a:pPr lvl="1" marL="4572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MALO SLOVA(A)</a:t>
            </a:r>
            <a:endParaRPr b="0" lang="en-US" sz="4800" spc="-1" strike="noStrike">
              <a:latin typeface="Arial"/>
            </a:endParaRPr>
          </a:p>
          <a:p>
            <a:pPr lvl="1" marL="4572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CIFRU (E)</a:t>
            </a:r>
            <a:endParaRPr b="0" lang="en-US" sz="4800" spc="-1" strike="noStrike">
              <a:latin typeface="Arial"/>
            </a:endParaRPr>
          </a:p>
          <a:p>
            <a:pPr lvl="1" marL="4572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ZNAK(OVE) INTERPUNKCIJE</a:t>
            </a:r>
            <a:endParaRPr b="0" lang="en-US" sz="4800" spc="-1" strike="noStrike">
              <a:latin typeface="Arial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-152280" y="198360"/>
            <a:ext cx="9446760" cy="5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OSTALI SAVETI VEZANI ZA DOBRU LOZINKU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0" y="838080"/>
            <a:ext cx="9141840" cy="569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US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ZAMENITE NEKA KARAKTERISTIČNA SLOVA SIMBOLIMA:</a:t>
            </a:r>
            <a:endParaRPr b="0" lang="en-US" sz="4000" spc="-1" strike="noStrike">
              <a:latin typeface="Arial"/>
            </a:endParaRPr>
          </a:p>
          <a:p>
            <a:pPr lvl="1" marL="1200240" indent="-740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1" lang="en-US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A------&gt;4</a:t>
            </a:r>
            <a:endParaRPr b="0" lang="en-US" sz="4000" spc="-1" strike="noStrike">
              <a:latin typeface="Arial"/>
            </a:endParaRPr>
          </a:p>
          <a:p>
            <a:pPr lvl="1" marL="1200240" indent="-740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1" lang="en-US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B------&gt;3</a:t>
            </a:r>
            <a:endParaRPr b="0" lang="en-US" sz="4000" spc="-1" strike="noStrike">
              <a:latin typeface="Arial"/>
            </a:endParaRPr>
          </a:p>
          <a:p>
            <a:pPr lvl="1" marL="1200240" indent="-740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1" lang="en-US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I-------&gt;1</a:t>
            </a:r>
            <a:endParaRPr b="0" lang="en-US" sz="4000" spc="-1" strike="noStrike">
              <a:latin typeface="Arial"/>
            </a:endParaRPr>
          </a:p>
          <a:p>
            <a:pPr lvl="1" marL="1200240" indent="-740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1" lang="en-US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O------&gt;0</a:t>
            </a:r>
            <a:endParaRPr b="0" lang="en-US" sz="4000" spc="-1" strike="noStrike">
              <a:latin typeface="Arial"/>
            </a:endParaRPr>
          </a:p>
          <a:p>
            <a:pPr lvl="1" marL="1200240" indent="-740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1" lang="en-US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S-------&gt;$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4000" spc="-1" strike="noStrike"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dur="indefinite" nodeType="mainSeq"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01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55" dur="500"/>
                                        <p:tgtEl>
                                          <p:spTgt spid="127">
                                            <p:txEl>
                                              <p:pRg st="101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01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60" dur="500"/>
                                        <p:tgtEl>
                                          <p:spTgt spid="127">
                                            <p:txEl>
                                              <p:pRg st="101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01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65" dur="500"/>
                                        <p:tgtEl>
                                          <p:spTgt spid="127">
                                            <p:txEl>
                                              <p:pRg st="101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01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70" dur="500"/>
                                        <p:tgtEl>
                                          <p:spTgt spid="127">
                                            <p:txEl>
                                              <p:pRg st="101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01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75" dur="500"/>
                                        <p:tgtEl>
                                          <p:spTgt spid="127">
                                            <p:txEl>
                                              <p:pRg st="101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-152280" y="198360"/>
            <a:ext cx="9446760" cy="5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OSTALI SAVETI VEZANI ZA DOBRU LOZINKU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0" y="838080"/>
            <a:ext cx="9141840" cy="155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LOZINKA MORA BITI “PAMTLjIVA”</a:t>
            </a:r>
            <a:endParaRPr b="0" lang="en-US" sz="4800" spc="-1" strike="noStrike">
              <a:latin typeface="Arial"/>
            </a:endParaRPr>
          </a:p>
        </p:txBody>
      </p:sp>
    </p:spTree>
  </p:cSld>
  <p:timing>
    <p:tnLst>
      <p:par>
        <p:cTn id="76" dur="indefinite" restart="never" nodeType="tmRoot">
          <p:childTnLst>
            <p:seq>
              <p:cTn id="7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457200" y="0"/>
            <a:ext cx="8227440" cy="5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PRIMER DOBRE LOZINKE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0" y="685800"/>
            <a:ext cx="9141840" cy="342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en-US" sz="4800" spc="-1" strike="noStrike">
                <a:solidFill>
                  <a:srgbClr val="0000ff"/>
                </a:solidFill>
                <a:latin typeface="Calibri"/>
                <a:ea typeface="DejaVu Sans"/>
              </a:rPr>
              <a:t>4jL0S0T0C!cJz</a:t>
            </a:r>
            <a:endParaRPr b="0" lang="en-US" sz="4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4800" spc="-1" strike="noStrike">
                <a:solidFill>
                  <a:srgbClr val="ffc000"/>
                </a:solidFill>
                <a:latin typeface="Calibri"/>
                <a:ea typeface="DejaVu Sans"/>
              </a:rPr>
              <a:t>A</a:t>
            </a: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la </a:t>
            </a:r>
            <a:r>
              <a:rPr b="1" lang="en-US" sz="4800" spc="-1" strike="noStrike">
                <a:solidFill>
                  <a:srgbClr val="0000ff"/>
                </a:solidFill>
                <a:latin typeface="Calibri"/>
                <a:ea typeface="DejaVu Sans"/>
              </a:rPr>
              <a:t>J</a:t>
            </a: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e </a:t>
            </a:r>
            <a:r>
              <a:rPr b="1" lang="en-US" sz="4800" spc="-1" strike="noStrike">
                <a:solidFill>
                  <a:srgbClr val="0000ff"/>
                </a:solidFill>
                <a:latin typeface="Calibri"/>
                <a:ea typeface="DejaVu Sans"/>
              </a:rPr>
              <a:t>L</a:t>
            </a: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ep </a:t>
            </a:r>
            <a:r>
              <a:rPr b="1" lang="en-US" sz="4800" spc="-1" strike="noStrike">
                <a:solidFill>
                  <a:srgbClr val="ffc000"/>
                </a:solidFill>
                <a:latin typeface="Calibri"/>
                <a:ea typeface="DejaVu Sans"/>
              </a:rPr>
              <a:t>O</a:t>
            </a: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vaj </a:t>
            </a:r>
            <a:r>
              <a:rPr b="1" lang="en-US" sz="4800" spc="-1" strike="noStrike">
                <a:solidFill>
                  <a:srgbClr val="0000ff"/>
                </a:solidFill>
                <a:latin typeface="Calibri"/>
                <a:ea typeface="DejaVu Sans"/>
              </a:rPr>
              <a:t>S</a:t>
            </a: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vet </a:t>
            </a:r>
            <a:r>
              <a:rPr b="1" lang="en-US" sz="4800" spc="-1" strike="noStrike">
                <a:solidFill>
                  <a:srgbClr val="ffc000"/>
                </a:solidFill>
                <a:latin typeface="Calibri"/>
                <a:ea typeface="DejaVu Sans"/>
              </a:rPr>
              <a:t>O</a:t>
            </a: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vde </a:t>
            </a:r>
            <a:r>
              <a:rPr b="1" lang="en-US" sz="4800" spc="-1" strike="noStrike">
                <a:solidFill>
                  <a:srgbClr val="0000ff"/>
                </a:solidFill>
                <a:latin typeface="Calibri"/>
                <a:ea typeface="DejaVu Sans"/>
              </a:rPr>
              <a:t>T</a:t>
            </a: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rava </a:t>
            </a:r>
            <a:r>
              <a:rPr b="1" lang="en-US" sz="4800" spc="-1" strike="noStrike">
                <a:solidFill>
                  <a:srgbClr val="ffc000"/>
                </a:solidFill>
                <a:latin typeface="Calibri"/>
                <a:ea typeface="DejaVu Sans"/>
              </a:rPr>
              <a:t>O</a:t>
            </a: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nde </a:t>
            </a:r>
            <a:r>
              <a:rPr b="1" lang="en-US" sz="4800" spc="-1" strike="noStrike">
                <a:solidFill>
                  <a:srgbClr val="0000ff"/>
                </a:solidFill>
                <a:latin typeface="Calibri"/>
                <a:ea typeface="DejaVu Sans"/>
              </a:rPr>
              <a:t>C</a:t>
            </a: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vet</a:t>
            </a:r>
            <a:r>
              <a:rPr b="1" lang="en-US" sz="4800" spc="-1" strike="noStrike">
                <a:solidFill>
                  <a:srgbClr val="0000ff"/>
                </a:solidFill>
                <a:latin typeface="Calibri"/>
                <a:ea typeface="DejaVu Sans"/>
              </a:rPr>
              <a:t>! C</a:t>
            </a: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ika </a:t>
            </a:r>
            <a:r>
              <a:rPr b="1" lang="en-US" sz="4800" spc="-1" strike="noStrike">
                <a:solidFill>
                  <a:srgbClr val="0000ff"/>
                </a:solidFill>
                <a:latin typeface="Calibri"/>
                <a:ea typeface="DejaVu Sans"/>
              </a:rPr>
              <a:t>J</a:t>
            </a: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ova </a:t>
            </a:r>
            <a:r>
              <a:rPr b="1" lang="en-US" sz="4800" spc="-1" strike="noStrike">
                <a:solidFill>
                  <a:srgbClr val="0000ff"/>
                </a:solidFill>
                <a:latin typeface="Calibri"/>
                <a:ea typeface="DejaVu Sans"/>
              </a:rPr>
              <a:t>Z</a:t>
            </a: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maj</a:t>
            </a:r>
            <a:endParaRPr b="0" lang="en-US" sz="4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4800" spc="-1" strike="noStrike">
                <a:solidFill>
                  <a:srgbClr val="ffc000"/>
                </a:solidFill>
                <a:latin typeface="Calibri"/>
                <a:ea typeface="DejaVu Sans"/>
              </a:rPr>
              <a:t>A</a:t>
            </a:r>
            <a:r>
              <a:rPr b="1" lang="en-US" sz="4800" spc="-1" strike="noStrike">
                <a:solidFill>
                  <a:srgbClr val="000000"/>
                </a:solidFill>
                <a:latin typeface="Wingdings"/>
                <a:ea typeface="DejaVu Sans"/>
              </a:rPr>
              <a:t>-&gt;</a:t>
            </a:r>
            <a:r>
              <a:rPr b="1" lang="en-US" sz="4800" spc="-1" strike="noStrike">
                <a:solidFill>
                  <a:srgbClr val="0000ff"/>
                </a:solidFill>
                <a:latin typeface="Calibri"/>
                <a:ea typeface="DejaVu Sans"/>
              </a:rPr>
              <a:t>4</a:t>
            </a: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b="1" lang="en-US" sz="4800" spc="-1" strike="noStrike">
                <a:solidFill>
                  <a:srgbClr val="ffc000"/>
                </a:solidFill>
                <a:latin typeface="Calibri"/>
                <a:ea typeface="DejaVu Sans"/>
              </a:rPr>
              <a:t>O</a:t>
            </a:r>
            <a:r>
              <a:rPr b="1" lang="en-US" sz="4800" spc="-1" strike="noStrike">
                <a:solidFill>
                  <a:srgbClr val="000000"/>
                </a:solidFill>
                <a:latin typeface="Wingdings"/>
                <a:ea typeface="DejaVu Sans"/>
              </a:rPr>
              <a:t>-&gt;</a:t>
            </a:r>
            <a:r>
              <a:rPr b="1" lang="en-US" sz="4800" spc="-1" strike="noStrike">
                <a:solidFill>
                  <a:srgbClr val="0000ff"/>
                </a:solidFill>
                <a:latin typeface="Calibri"/>
                <a:ea typeface="DejaVu Sans"/>
              </a:rPr>
              <a:t>0</a:t>
            </a:r>
            <a:endParaRPr b="0" lang="en-US" sz="4800" spc="-1" strike="noStrike">
              <a:latin typeface="Arial"/>
            </a:endParaRPr>
          </a:p>
        </p:txBody>
      </p:sp>
    </p:spTree>
  </p:cSld>
  <p:timing>
    <p:tnLst>
      <p:par>
        <p:cTn id="78" dur="indefinite" restart="never" nodeType="tmRoot">
          <p:childTnLst>
            <p:seq>
              <p:cTn id="79" dur="indefinite" nodeType="mainSeq">
                <p:childTnLst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84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81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89" dur="500"/>
                                        <p:tgtEl>
                                          <p:spTgt spid="131">
                                            <p:txEl>
                                              <p:pRg st="81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81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94" dur="500"/>
                                        <p:tgtEl>
                                          <p:spTgt spid="131">
                                            <p:txEl>
                                              <p:pRg st="81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457200" y="0"/>
            <a:ext cx="8227440" cy="5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558ed5"/>
                </a:solidFill>
                <a:latin typeface="Calibri"/>
                <a:ea typeface="DejaVu Sans"/>
              </a:rPr>
              <a:t>TEST LOZINKE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33" name="Picture 1" descr=""/>
          <p:cNvPicPr/>
          <p:nvPr/>
        </p:nvPicPr>
        <p:blipFill>
          <a:blip r:embed="rId1"/>
          <a:stretch/>
        </p:blipFill>
        <p:spPr>
          <a:xfrm>
            <a:off x="0" y="1752480"/>
            <a:ext cx="9141840" cy="2309760"/>
          </a:xfrm>
          <a:prstGeom prst="rect">
            <a:avLst/>
          </a:prstGeom>
          <a:ln w="9360">
            <a:noFill/>
          </a:ln>
        </p:spPr>
      </p:pic>
      <p:sp>
        <p:nvSpPr>
          <p:cNvPr id="134" name="CustomShape 2"/>
          <p:cNvSpPr/>
          <p:nvPr/>
        </p:nvSpPr>
        <p:spPr>
          <a:xfrm>
            <a:off x="0" y="838080"/>
            <a:ext cx="9141840" cy="69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www.passwordmeter.com</a:t>
            </a:r>
            <a:endParaRPr b="0" lang="en-US" sz="4000" spc="-1" strike="noStrike">
              <a:latin typeface="Arial"/>
            </a:endParaRPr>
          </a:p>
        </p:txBody>
      </p:sp>
    </p:spTree>
  </p:cSld>
  <p:timing>
    <p:tnLst>
      <p:par>
        <p:cTn id="95" dur="indefinite" restart="never" nodeType="tmRoot">
          <p:childTnLst>
            <p:seq>
              <p:cTn id="96" dur="indefinite" nodeType="mainSeq">
                <p:childTnLst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id="10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0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1510</TotalTime>
  <Application>LibreOffice/6.0.7.3$Linux_X86_64 LibreOffice_project/00m0$Build-3</Application>
  <Words>715</Words>
  <Paragraphs>150</Paragraphs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2013-08-21T19:17:07Z</dcterms:created>
  <dc:creator>Julian</dc:creator>
  <dc:description/>
  <dc:language>en-US</dc:language>
  <cp:lastModifiedBy/>
  <dcterms:modified xsi:type="dcterms:W3CDTF">2019-08-28T17:52:32Z</dcterms:modified>
  <cp:revision>202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41</vt:i4>
  </property>
</Properties>
</file>